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41" d="100"/>
          <a:sy n="41" d="100"/>
        </p:scale>
        <p:origin x="105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55134-67E7-4B30-B124-54279DFACA0E}" type="datetimeFigureOut">
              <a:rPr lang="fa-IR" smtClean="0"/>
              <a:pPr/>
              <a:t>29/10/1444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E8B8B-48AC-4C82-B028-82116803D7C3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55134-67E7-4B30-B124-54279DFACA0E}" type="datetimeFigureOut">
              <a:rPr lang="fa-IR" smtClean="0"/>
              <a:pPr/>
              <a:t>29/10/1444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E8B8B-48AC-4C82-B028-82116803D7C3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55134-67E7-4B30-B124-54279DFACA0E}" type="datetimeFigureOut">
              <a:rPr lang="fa-IR" smtClean="0"/>
              <a:pPr/>
              <a:t>29/10/1444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E8B8B-48AC-4C82-B028-82116803D7C3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55134-67E7-4B30-B124-54279DFACA0E}" type="datetimeFigureOut">
              <a:rPr lang="fa-IR" smtClean="0"/>
              <a:pPr/>
              <a:t>29/10/1444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E8B8B-48AC-4C82-B028-82116803D7C3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55134-67E7-4B30-B124-54279DFACA0E}" type="datetimeFigureOut">
              <a:rPr lang="fa-IR" smtClean="0"/>
              <a:pPr/>
              <a:t>29/10/1444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E8B8B-48AC-4C82-B028-82116803D7C3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55134-67E7-4B30-B124-54279DFACA0E}" type="datetimeFigureOut">
              <a:rPr lang="fa-IR" smtClean="0"/>
              <a:pPr/>
              <a:t>29/10/1444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E8B8B-48AC-4C82-B028-82116803D7C3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55134-67E7-4B30-B124-54279DFACA0E}" type="datetimeFigureOut">
              <a:rPr lang="fa-IR" smtClean="0"/>
              <a:pPr/>
              <a:t>29/10/1444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E8B8B-48AC-4C82-B028-82116803D7C3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55134-67E7-4B30-B124-54279DFACA0E}" type="datetimeFigureOut">
              <a:rPr lang="fa-IR" smtClean="0"/>
              <a:pPr/>
              <a:t>29/10/1444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E8B8B-48AC-4C82-B028-82116803D7C3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55134-67E7-4B30-B124-54279DFACA0E}" type="datetimeFigureOut">
              <a:rPr lang="fa-IR" smtClean="0"/>
              <a:pPr/>
              <a:t>29/10/1444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E8B8B-48AC-4C82-B028-82116803D7C3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55134-67E7-4B30-B124-54279DFACA0E}" type="datetimeFigureOut">
              <a:rPr lang="fa-IR" smtClean="0"/>
              <a:pPr/>
              <a:t>29/10/1444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E8B8B-48AC-4C82-B028-82116803D7C3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55134-67E7-4B30-B124-54279DFACA0E}" type="datetimeFigureOut">
              <a:rPr lang="fa-IR" smtClean="0"/>
              <a:pPr/>
              <a:t>29/10/1444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E8B8B-48AC-4C82-B028-82116803D7C3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50000"/>
            <a:lum/>
          </a:blip>
          <a:srcRect/>
          <a:stretch>
            <a:fillRect l="-5000" r="66000" b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455134-67E7-4B30-B124-54279DFACA0E}" type="datetimeFigureOut">
              <a:rPr lang="fa-IR" smtClean="0"/>
              <a:pPr/>
              <a:t>29/10/1444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6E8B8B-48AC-4C82-B028-82116803D7C3}" type="slidenum">
              <a:rPr lang="fa-IR" smtClean="0"/>
              <a:pPr/>
              <a:t>‹#›</a:t>
            </a:fld>
            <a:endParaRPr lang="fa-I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</a:blip>
          <a:srcRect/>
          <a:stretch>
            <a:fillRect l="-5000" t="-21000" r="-10000" b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087282">
            <a:off x="113514" y="806530"/>
            <a:ext cx="2983325" cy="1481656"/>
          </a:xfrm>
        </p:spPr>
        <p:txBody>
          <a:bodyPr/>
          <a:lstStyle/>
          <a:p>
            <a:r>
              <a:rPr lang="fa-IR" dirty="0" smtClean="0">
                <a:latin typeface="Nesf" pitchFamily="34" charset="-78"/>
                <a:cs typeface="Nesf" pitchFamily="34" charset="-78"/>
              </a:rPr>
              <a:t>به نام خدا</a:t>
            </a:r>
            <a:endParaRPr lang="fa-IR" dirty="0">
              <a:latin typeface="Nesf" pitchFamily="34" charset="-78"/>
              <a:cs typeface="Nesf" pitchFamily="34" charset="-78"/>
            </a:endParaRPr>
          </a:p>
        </p:txBody>
      </p:sp>
      <p:sp>
        <p:nvSpPr>
          <p:cNvPr id="6" name="TextBox 5"/>
          <p:cNvSpPr txBox="1"/>
          <p:nvPr/>
        </p:nvSpPr>
        <p:spPr>
          <a:xfrm rot="19351853">
            <a:off x="5315002" y="5264455"/>
            <a:ext cx="387782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sz="2400" b="1" dirty="0" smtClean="0">
                <a:latin typeface="Nesf" pitchFamily="34" charset="-78"/>
                <a:cs typeface="Nesf" pitchFamily="34" charset="-78"/>
              </a:rPr>
              <a:t>لنز ها و اصول مراقبتی آنها</a:t>
            </a:r>
            <a:endParaRPr lang="fa-IR" sz="2400" b="1" dirty="0">
              <a:latin typeface="Nesf" pitchFamily="34" charset="-78"/>
              <a:cs typeface="Nesf" pitchFamily="34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675480">
            <a:off x="3019511" y="3055962"/>
            <a:ext cx="6116488" cy="1131910"/>
          </a:xfrm>
        </p:spPr>
        <p:txBody>
          <a:bodyPr>
            <a:normAutofit/>
          </a:bodyPr>
          <a:lstStyle/>
          <a:p>
            <a:r>
              <a:rPr lang="fa-IR" sz="28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Nesf" pitchFamily="34" charset="-78"/>
                <a:cs typeface="Nesf" pitchFamily="34" charset="-78"/>
              </a:rPr>
              <a:t>باتشکراز توجه شما</a:t>
            </a:r>
            <a:endParaRPr lang="fa-IR" sz="28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  <a:latin typeface="Nesf" pitchFamily="34" charset="-78"/>
              <a:cs typeface="Nesf" pitchFamily="34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07 -0.01 0.014 -0.021 0.021 -0.035 C 0.04 -0.075 0.045 -0.114 0.031 -0.12 C 0.017 -0.127 -0.01 -0.099 -0.029 -0.059 C -0.039 -0.038 -0.045 -0.018 -0.047 -0.003 C -0.05 0.009 -0.051 0.021 -0.051 0.035 C -0.051 0.08 -0.038 0.117 -0.023 0.117 C -0.008 0.117 0.005 0.08 0.005 0.035 C 0.005 0.014 0.002 -0.006 -0.003 -0.02 C -0.005 -0.032 -0.01 -0.045 -0.016 -0.058 C -0.036 -0.099 -0.063 -0.127 -0.077 -0.12 C -0.091 -0.113 -0.086 -0.075 -0.066 -0.034 C -0.058 -0.015 -0.047 0.001 -0.036 0.012 C -0.028 0.022 -0.019 0.031 -0.007 0.04 C 0.029 0.069 0.065 0.082 0.075 0.07 C 0.084 0.058 0.064 0.025 0.028 -0.003 C 0.013 -0.015 -0.003 -0.024 -0.016 -0.03 C -0.028 -0.036 -0.043 -0.041 -0.059 -0.044 C -0.103 -0.054 -0.141 -0.051 -0.144 -0.035 C -0.148 -0.02 -0.115 0 -0.071 0.01 C -0.051 0.014 -0.032 0.016 -0.017 0.015 C -0.004 0.015 0.01 0.013 0.025 0.01 C 0.069 0 0.102 -0.021 0.098 -0.036 C 0.095 -0.051 0.057 -0.055 0.013 -0.045 C -0.008 -0.04 -0.027 -0.033 -0.04 -0.025 C -0.051 -0.019 -0.062 -0.012 -0.074 -0.003 C -0.109 0.026 -0.13 0.058 -0.12 0.07 C -0.111 0.082 -0.074 0.069 -0.039 0.041 C -0.022 0.027 -0.008 0.013 0 0 Z" pathEditMode="relative" ptsTypes="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7554" y="357166"/>
            <a:ext cx="5286412" cy="1143000"/>
          </a:xfrm>
        </p:spPr>
        <p:txBody>
          <a:bodyPr>
            <a:normAutofit/>
          </a:bodyPr>
          <a:lstStyle/>
          <a:p>
            <a:pPr algn="r"/>
            <a:r>
              <a:rPr lang="fa-IR" sz="2800" b="1" dirty="0" smtClean="0">
                <a:latin typeface="Nesf" pitchFamily="34" charset="-78"/>
                <a:cs typeface="Nesf" pitchFamily="34" charset="-78"/>
              </a:rPr>
              <a:t>علل تجویز لنز:</a:t>
            </a:r>
            <a:endParaRPr lang="fa-IR" sz="2800" b="1" dirty="0">
              <a:latin typeface="Nesf" pitchFamily="34" charset="-78"/>
              <a:cs typeface="Nesf" pitchFamily="34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57554" y="1600200"/>
            <a:ext cx="5329246" cy="4525963"/>
          </a:xfrm>
        </p:spPr>
        <p:txBody>
          <a:bodyPr/>
          <a:lstStyle/>
          <a:p>
            <a:pPr>
              <a:buClr>
                <a:srgbClr val="00B050"/>
              </a:buClr>
              <a:buFont typeface="Wingdings" pitchFamily="2" charset="2"/>
              <a:buChar char="v"/>
            </a:pPr>
            <a:r>
              <a:rPr lang="fa-IR" dirty="0" smtClean="0"/>
              <a:t> </a:t>
            </a:r>
            <a:r>
              <a:rPr lang="fa-IR" sz="2000" dirty="0" smtClean="0">
                <a:latin typeface="Nesf" pitchFamily="34" charset="-78"/>
                <a:cs typeface="Nesf" pitchFamily="34" charset="-78"/>
              </a:rPr>
              <a:t>اصلاح عیوب انکساری</a:t>
            </a:r>
          </a:p>
          <a:p>
            <a:pPr>
              <a:buClr>
                <a:srgbClr val="00B050"/>
              </a:buClr>
              <a:buNone/>
            </a:pPr>
            <a:endParaRPr lang="fa-IR" sz="2000" dirty="0" smtClean="0">
              <a:latin typeface="Nesf" pitchFamily="34" charset="-78"/>
              <a:cs typeface="Nesf" pitchFamily="34" charset="-78"/>
            </a:endParaRPr>
          </a:p>
          <a:p>
            <a:pPr>
              <a:buClr>
                <a:srgbClr val="00B050"/>
              </a:buClr>
              <a:buFont typeface="Wingdings" pitchFamily="2" charset="2"/>
              <a:buChar char="v"/>
            </a:pPr>
            <a:r>
              <a:rPr lang="fa-IR" sz="2000" dirty="0" smtClean="0">
                <a:latin typeface="Nesf" pitchFamily="34" charset="-78"/>
                <a:cs typeface="Nesf" pitchFamily="34" charset="-78"/>
              </a:rPr>
              <a:t>اصلاح انحنای قرنیه</a:t>
            </a:r>
          </a:p>
          <a:p>
            <a:pPr>
              <a:buClr>
                <a:srgbClr val="00B050"/>
              </a:buClr>
              <a:buFont typeface="Wingdings" pitchFamily="2" charset="2"/>
              <a:buChar char="v"/>
            </a:pPr>
            <a:endParaRPr lang="fa-IR" sz="2000" dirty="0">
              <a:latin typeface="Nesf" pitchFamily="34" charset="-78"/>
              <a:cs typeface="Nesf" pitchFamily="34" charset="-78"/>
            </a:endParaRPr>
          </a:p>
          <a:p>
            <a:pPr>
              <a:buClr>
                <a:srgbClr val="00B050"/>
              </a:buClr>
              <a:buFont typeface="Wingdings" pitchFamily="2" charset="2"/>
              <a:buChar char="v"/>
            </a:pPr>
            <a:r>
              <a:rPr lang="fa-IR" sz="2000" dirty="0" smtClean="0">
                <a:latin typeface="Nesf" pitchFamily="34" charset="-78"/>
                <a:cs typeface="Nesf" pitchFamily="34" charset="-78"/>
              </a:rPr>
              <a:t>مصارف خاص</a:t>
            </a:r>
          </a:p>
          <a:p>
            <a:pPr>
              <a:buClr>
                <a:srgbClr val="00B050"/>
              </a:buClr>
              <a:buFont typeface="Wingdings" pitchFamily="2" charset="2"/>
              <a:buChar char="v"/>
            </a:pPr>
            <a:endParaRPr lang="fa-I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4678" y="428604"/>
            <a:ext cx="5572164" cy="5697559"/>
          </a:xfrm>
        </p:spPr>
        <p:txBody>
          <a:bodyPr/>
          <a:lstStyle/>
          <a:p>
            <a:pPr>
              <a:buClr>
                <a:srgbClr val="00B050"/>
              </a:buClr>
              <a:buFont typeface="Wingdings" pitchFamily="2" charset="2"/>
              <a:buChar char="v"/>
            </a:pPr>
            <a:r>
              <a:rPr lang="fa-IR" dirty="0" smtClean="0"/>
              <a:t> </a:t>
            </a:r>
            <a:r>
              <a:rPr lang="fa-IR" sz="2400" b="1" dirty="0" smtClean="0">
                <a:latin typeface="Nesf" pitchFamily="34" charset="-78"/>
                <a:cs typeface="Nesf" pitchFamily="34" charset="-78"/>
              </a:rPr>
              <a:t>مقایسه لنزهای تماسی با عینک جهت تصحیح دید</a:t>
            </a:r>
          </a:p>
          <a:p>
            <a:pPr>
              <a:buClr>
                <a:srgbClr val="00B050"/>
              </a:buClr>
              <a:buFont typeface="Wingdings" pitchFamily="2" charset="2"/>
              <a:buChar char="v"/>
            </a:pPr>
            <a:endParaRPr lang="fa-IR" sz="2400" b="1" dirty="0">
              <a:latin typeface="Nesf" pitchFamily="34" charset="-78"/>
              <a:cs typeface="Nesf" pitchFamily="34" charset="-78"/>
            </a:endParaRPr>
          </a:p>
          <a:p>
            <a:pPr>
              <a:buClr>
                <a:srgbClr val="00B050"/>
              </a:buClr>
              <a:buFont typeface="Wingdings" pitchFamily="2" charset="2"/>
              <a:buChar char="v"/>
            </a:pPr>
            <a:r>
              <a:rPr lang="fa-IR" sz="2400" b="1" dirty="0" smtClean="0">
                <a:latin typeface="Nesf" pitchFamily="34" charset="-78"/>
                <a:cs typeface="Nesf" pitchFamily="34" charset="-78"/>
              </a:rPr>
              <a:t>مزایا</a:t>
            </a:r>
          </a:p>
          <a:p>
            <a:pPr>
              <a:buClr>
                <a:srgbClr val="00B050"/>
              </a:buClr>
              <a:buFont typeface="Wingdings" pitchFamily="2" charset="2"/>
              <a:buChar char="v"/>
            </a:pPr>
            <a:endParaRPr lang="fa-IR" sz="2400" b="1" dirty="0">
              <a:latin typeface="Nesf" pitchFamily="34" charset="-78"/>
              <a:cs typeface="Nesf" pitchFamily="34" charset="-78"/>
            </a:endParaRPr>
          </a:p>
          <a:p>
            <a:pPr>
              <a:buClr>
                <a:srgbClr val="00B050"/>
              </a:buClr>
              <a:buFont typeface="Wingdings" pitchFamily="2" charset="2"/>
              <a:buChar char="v"/>
            </a:pPr>
            <a:r>
              <a:rPr lang="fa-IR" sz="2400" b="1" dirty="0" smtClean="0">
                <a:latin typeface="Nesf" pitchFamily="34" charset="-78"/>
                <a:cs typeface="Nesf" pitchFamily="34" charset="-78"/>
              </a:rPr>
              <a:t>معایب</a:t>
            </a:r>
            <a:endParaRPr lang="fa-IR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8992" y="274638"/>
            <a:ext cx="5500726" cy="1143000"/>
          </a:xfrm>
        </p:spPr>
        <p:txBody>
          <a:bodyPr>
            <a:normAutofit/>
          </a:bodyPr>
          <a:lstStyle/>
          <a:p>
            <a:pPr algn="r"/>
            <a:r>
              <a:rPr lang="fa-IR" sz="2800" b="1" dirty="0" smtClean="0">
                <a:latin typeface="Nesf" pitchFamily="34" charset="-78"/>
                <a:cs typeface="Nesf" pitchFamily="34" charset="-78"/>
              </a:rPr>
              <a:t>انواع لنز های تماسی از نظرجنس:</a:t>
            </a:r>
            <a:endParaRPr lang="fa-IR" sz="2800" b="1" dirty="0">
              <a:latin typeface="Nesf" pitchFamily="34" charset="-78"/>
              <a:cs typeface="Nesf" pitchFamily="34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4678" y="1428736"/>
            <a:ext cx="5643602" cy="4525963"/>
          </a:xfrm>
        </p:spPr>
        <p:txBody>
          <a:bodyPr>
            <a:normAutofit/>
          </a:bodyPr>
          <a:lstStyle/>
          <a:p>
            <a:pPr>
              <a:buClr>
                <a:srgbClr val="00B050"/>
              </a:buClr>
              <a:buFont typeface="Wingdings" pitchFamily="2" charset="2"/>
              <a:buChar char="v"/>
            </a:pPr>
            <a:r>
              <a:rPr lang="fa-IR" sz="2400" dirty="0" smtClean="0">
                <a:latin typeface="Nesf" pitchFamily="34" charset="-78"/>
                <a:cs typeface="Nesf" pitchFamily="34" charset="-78"/>
              </a:rPr>
              <a:t>لنز های نرم یا هیدروفیلیک</a:t>
            </a:r>
          </a:p>
          <a:p>
            <a:pPr>
              <a:buClr>
                <a:srgbClr val="00B050"/>
              </a:buClr>
              <a:buFont typeface="Wingdings" pitchFamily="2" charset="2"/>
              <a:buChar char="v"/>
            </a:pPr>
            <a:endParaRPr lang="fa-IR" sz="2400" dirty="0">
              <a:latin typeface="Nesf" pitchFamily="34" charset="-78"/>
              <a:cs typeface="Nesf" pitchFamily="34" charset="-78"/>
            </a:endParaRPr>
          </a:p>
          <a:p>
            <a:pPr>
              <a:buClr>
                <a:srgbClr val="00B050"/>
              </a:buClr>
              <a:buFont typeface="Wingdings" pitchFamily="2" charset="2"/>
              <a:buChar char="v"/>
            </a:pPr>
            <a:r>
              <a:rPr lang="fa-IR" sz="2400" dirty="0" smtClean="0">
                <a:latin typeface="Nesf" pitchFamily="34" charset="-78"/>
                <a:cs typeface="Nesf" pitchFamily="34" charset="-78"/>
              </a:rPr>
              <a:t>لنز های سخت نفوذ پذیر به گاز(</a:t>
            </a:r>
            <a:r>
              <a:rPr lang="en-US" sz="2400" dirty="0" smtClean="0">
                <a:latin typeface="Nesf" pitchFamily="34" charset="-78"/>
                <a:cs typeface="Nesf" pitchFamily="34" charset="-78"/>
              </a:rPr>
              <a:t>(RGP</a:t>
            </a:r>
          </a:p>
          <a:p>
            <a:pPr>
              <a:buClr>
                <a:srgbClr val="00B050"/>
              </a:buClr>
              <a:buFont typeface="Wingdings" pitchFamily="2" charset="2"/>
              <a:buChar char="v"/>
            </a:pPr>
            <a:endParaRPr lang="en-US" sz="2400" dirty="0">
              <a:latin typeface="Nesf" pitchFamily="34" charset="-78"/>
              <a:cs typeface="Nesf" pitchFamily="34" charset="-78"/>
            </a:endParaRPr>
          </a:p>
          <a:p>
            <a:pPr>
              <a:buClr>
                <a:srgbClr val="00B050"/>
              </a:buClr>
              <a:buFont typeface="Wingdings" pitchFamily="2" charset="2"/>
              <a:buChar char="v"/>
            </a:pPr>
            <a:r>
              <a:rPr lang="fa-IR" sz="2400" dirty="0" smtClean="0">
                <a:latin typeface="Nesf" pitchFamily="34" charset="-78"/>
                <a:cs typeface="Nesf" pitchFamily="34" charset="-78"/>
              </a:rPr>
              <a:t>لنز های پلی متیلن متاکریلات(</a:t>
            </a:r>
            <a:r>
              <a:rPr lang="en-US" sz="2400" dirty="0" smtClean="0">
                <a:latin typeface="Nesf" pitchFamily="34" charset="-78"/>
                <a:cs typeface="Nesf" pitchFamily="34" charset="-78"/>
              </a:rPr>
              <a:t>PMMA</a:t>
            </a:r>
            <a:r>
              <a:rPr lang="fa-IR" sz="2400" dirty="0" smtClean="0">
                <a:latin typeface="Nesf" pitchFamily="34" charset="-78"/>
                <a:cs typeface="Nesf" pitchFamily="34" charset="-78"/>
              </a:rPr>
              <a:t>)</a:t>
            </a:r>
            <a:endParaRPr lang="fa-IR" sz="2400" dirty="0">
              <a:latin typeface="Nesf" pitchFamily="34" charset="-78"/>
              <a:cs typeface="Nesf" pitchFamily="34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3240" y="274638"/>
            <a:ext cx="6000760" cy="1143000"/>
          </a:xfrm>
        </p:spPr>
        <p:txBody>
          <a:bodyPr>
            <a:normAutofit/>
          </a:bodyPr>
          <a:lstStyle/>
          <a:p>
            <a:r>
              <a:rPr lang="fa-IR" sz="2800" b="1" dirty="0" smtClean="0">
                <a:latin typeface="Nesf" pitchFamily="34" charset="-78"/>
                <a:cs typeface="Nesf" pitchFamily="34" charset="-78"/>
              </a:rPr>
              <a:t>انواع لنز های تماسی از نظرمصرف:</a:t>
            </a:r>
            <a:endParaRPr lang="fa-IR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86116" y="1600200"/>
            <a:ext cx="5400684" cy="4525963"/>
          </a:xfrm>
        </p:spPr>
        <p:txBody>
          <a:bodyPr>
            <a:normAutofit/>
          </a:bodyPr>
          <a:lstStyle/>
          <a:p>
            <a:pPr>
              <a:buClr>
                <a:srgbClr val="00B050"/>
              </a:buClr>
              <a:buFont typeface="Wingdings" pitchFamily="2" charset="2"/>
              <a:buChar char="v"/>
            </a:pPr>
            <a:r>
              <a:rPr lang="fa-IR" sz="2400" dirty="0">
                <a:latin typeface="Nesf" pitchFamily="34" charset="-78"/>
                <a:cs typeface="Nesf" pitchFamily="34" charset="-78"/>
              </a:rPr>
              <a:t> </a:t>
            </a:r>
            <a:r>
              <a:rPr lang="fa-IR" sz="2400" dirty="0" smtClean="0">
                <a:latin typeface="Nesf" pitchFamily="34" charset="-78"/>
                <a:cs typeface="Nesf" pitchFamily="34" charset="-78"/>
              </a:rPr>
              <a:t>طولانی مصرف</a:t>
            </a:r>
          </a:p>
          <a:p>
            <a:pPr>
              <a:buClr>
                <a:srgbClr val="00B050"/>
              </a:buClr>
              <a:buFont typeface="Wingdings" pitchFamily="2" charset="2"/>
              <a:buChar char="v"/>
            </a:pPr>
            <a:endParaRPr lang="fa-IR" sz="2400" dirty="0">
              <a:latin typeface="Nesf" pitchFamily="34" charset="-78"/>
              <a:cs typeface="Nesf" pitchFamily="34" charset="-78"/>
            </a:endParaRPr>
          </a:p>
          <a:p>
            <a:pPr>
              <a:buClr>
                <a:srgbClr val="00B050"/>
              </a:buClr>
              <a:buFont typeface="Wingdings" pitchFamily="2" charset="2"/>
              <a:buChar char="v"/>
            </a:pPr>
            <a:r>
              <a:rPr lang="fa-IR" sz="2400" dirty="0" smtClean="0">
                <a:latin typeface="Nesf" pitchFamily="34" charset="-78"/>
                <a:cs typeface="Nesf" pitchFamily="34" charset="-78"/>
              </a:rPr>
              <a:t>روزانه مصرف</a:t>
            </a:r>
          </a:p>
          <a:p>
            <a:pPr>
              <a:buClr>
                <a:srgbClr val="00B050"/>
              </a:buClr>
              <a:buFont typeface="Wingdings" pitchFamily="2" charset="2"/>
              <a:buChar char="v"/>
            </a:pPr>
            <a:endParaRPr lang="fa-IR" sz="2400" dirty="0">
              <a:latin typeface="Nesf" pitchFamily="34" charset="-78"/>
              <a:cs typeface="Nesf" pitchFamily="34" charset="-78"/>
            </a:endParaRPr>
          </a:p>
          <a:p>
            <a:pPr>
              <a:buClr>
                <a:srgbClr val="00B050"/>
              </a:buClr>
              <a:buFont typeface="Wingdings" pitchFamily="2" charset="2"/>
              <a:buChar char="v"/>
            </a:pPr>
            <a:r>
              <a:rPr lang="fa-IR" sz="2400" dirty="0" smtClean="0">
                <a:latin typeface="Nesf" pitchFamily="34" charset="-78"/>
                <a:cs typeface="Nesf" pitchFamily="34" charset="-78"/>
              </a:rPr>
              <a:t>یک بار مصرف</a:t>
            </a:r>
          </a:p>
          <a:p>
            <a:pPr>
              <a:buClr>
                <a:srgbClr val="00B050"/>
              </a:buClr>
              <a:buFont typeface="Wingdings" pitchFamily="2" charset="2"/>
              <a:buChar char="v"/>
            </a:pPr>
            <a:endParaRPr lang="fa-IR" sz="2400" dirty="0">
              <a:latin typeface="Nesf" pitchFamily="34" charset="-78"/>
              <a:cs typeface="Nesf" pitchFamily="34" charset="-78"/>
            </a:endParaRPr>
          </a:p>
          <a:p>
            <a:pPr>
              <a:buClr>
                <a:srgbClr val="00B050"/>
              </a:buClr>
              <a:buFont typeface="Wingdings" pitchFamily="2" charset="2"/>
              <a:buChar char="v"/>
            </a:pPr>
            <a:r>
              <a:rPr lang="fa-IR" sz="2400" dirty="0" smtClean="0">
                <a:latin typeface="Nesf" pitchFamily="34" charset="-78"/>
                <a:cs typeface="Nesf" pitchFamily="34" charset="-78"/>
              </a:rPr>
              <a:t>جایگزین با برنامه</a:t>
            </a:r>
            <a:endParaRPr lang="fa-IR" sz="2400" dirty="0">
              <a:latin typeface="Nesf" pitchFamily="34" charset="-78"/>
              <a:cs typeface="Nesf" pitchFamily="34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86116" y="274638"/>
            <a:ext cx="5643602" cy="1143000"/>
          </a:xfrm>
        </p:spPr>
        <p:txBody>
          <a:bodyPr>
            <a:normAutofit/>
          </a:bodyPr>
          <a:lstStyle/>
          <a:p>
            <a:r>
              <a:rPr lang="fa-IR" sz="2400" b="1" dirty="0" smtClean="0">
                <a:latin typeface="Nesf" pitchFamily="34" charset="-78"/>
                <a:cs typeface="Nesf" pitchFamily="34" charset="-78"/>
              </a:rPr>
              <a:t>انواع لنز های تماسی برای مصارف خاص</a:t>
            </a:r>
            <a:endParaRPr lang="fa-IR" sz="2400" b="1" dirty="0">
              <a:latin typeface="Nesf" pitchFamily="34" charset="-78"/>
              <a:cs typeface="Nesf" pitchFamily="34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8992" y="1600200"/>
            <a:ext cx="5429288" cy="4525963"/>
          </a:xfrm>
        </p:spPr>
        <p:txBody>
          <a:bodyPr/>
          <a:lstStyle/>
          <a:p>
            <a:pPr>
              <a:buClr>
                <a:srgbClr val="00B050"/>
              </a:buClr>
              <a:buFont typeface="Wingdings" pitchFamily="2" charset="2"/>
              <a:buChar char="v"/>
            </a:pPr>
            <a:r>
              <a:rPr lang="fa-IR" dirty="0" smtClean="0"/>
              <a:t> </a:t>
            </a:r>
            <a:r>
              <a:rPr lang="fa-IR" sz="2400" dirty="0" smtClean="0">
                <a:latin typeface="Nesf" pitchFamily="34" charset="-78"/>
                <a:cs typeface="Nesf" pitchFamily="34" charset="-78"/>
              </a:rPr>
              <a:t>لنز های زیبایی</a:t>
            </a:r>
          </a:p>
          <a:p>
            <a:pPr>
              <a:buClr>
                <a:srgbClr val="00B050"/>
              </a:buClr>
              <a:buFont typeface="Wingdings" pitchFamily="2" charset="2"/>
              <a:buChar char="v"/>
            </a:pPr>
            <a:endParaRPr lang="fa-IR" sz="2400" dirty="0">
              <a:latin typeface="Nesf" pitchFamily="34" charset="-78"/>
              <a:cs typeface="Nesf" pitchFamily="34" charset="-78"/>
            </a:endParaRPr>
          </a:p>
          <a:p>
            <a:pPr>
              <a:buClr>
                <a:srgbClr val="00B050"/>
              </a:buClr>
              <a:buFont typeface="Wingdings" pitchFamily="2" charset="2"/>
              <a:buChar char="v"/>
            </a:pPr>
            <a:r>
              <a:rPr lang="fa-IR" sz="2400" dirty="0" smtClean="0">
                <a:latin typeface="Nesf" pitchFamily="34" charset="-78"/>
                <a:cs typeface="Nesf" pitchFamily="34" charset="-78"/>
              </a:rPr>
              <a:t>لنز های زیبایی جهت بازتوانی</a:t>
            </a:r>
          </a:p>
          <a:p>
            <a:pPr>
              <a:buClr>
                <a:srgbClr val="00B050"/>
              </a:buClr>
              <a:buFont typeface="Wingdings" pitchFamily="2" charset="2"/>
              <a:buChar char="v"/>
            </a:pPr>
            <a:endParaRPr lang="fa-IR" sz="2400" dirty="0">
              <a:latin typeface="Nesf" pitchFamily="34" charset="-78"/>
              <a:cs typeface="Nesf" pitchFamily="34" charset="-78"/>
            </a:endParaRPr>
          </a:p>
          <a:p>
            <a:pPr>
              <a:buClr>
                <a:srgbClr val="00B050"/>
              </a:buClr>
              <a:buFont typeface="Wingdings" pitchFamily="2" charset="2"/>
              <a:buChar char="v"/>
            </a:pPr>
            <a:r>
              <a:rPr lang="fa-IR" sz="2400" dirty="0" smtClean="0">
                <a:latin typeface="Nesf" pitchFamily="34" charset="-78"/>
                <a:cs typeface="Nesf" pitchFamily="34" charset="-78"/>
              </a:rPr>
              <a:t>لنزهای توریک</a:t>
            </a:r>
          </a:p>
          <a:p>
            <a:pPr>
              <a:buClr>
                <a:srgbClr val="00B050"/>
              </a:buClr>
              <a:buFont typeface="Wingdings" pitchFamily="2" charset="2"/>
              <a:buChar char="v"/>
            </a:pPr>
            <a:endParaRPr lang="fa-IR" sz="2400" dirty="0">
              <a:latin typeface="Nesf" pitchFamily="34" charset="-78"/>
              <a:cs typeface="Nesf" pitchFamily="34" charset="-78"/>
            </a:endParaRPr>
          </a:p>
          <a:p>
            <a:pPr>
              <a:buClr>
                <a:srgbClr val="00B050"/>
              </a:buClr>
              <a:buFont typeface="Wingdings" pitchFamily="2" charset="2"/>
              <a:buChar char="v"/>
            </a:pPr>
            <a:r>
              <a:rPr lang="fa-IR" sz="2400" dirty="0" smtClean="0">
                <a:latin typeface="Nesf" pitchFamily="34" charset="-78"/>
                <a:cs typeface="Nesf" pitchFamily="34" charset="-78"/>
              </a:rPr>
              <a:t>لنزهای دوکانونی</a:t>
            </a:r>
            <a:endParaRPr lang="fa-I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86116" y="274638"/>
            <a:ext cx="5400684" cy="1143000"/>
          </a:xfrm>
        </p:spPr>
        <p:txBody>
          <a:bodyPr>
            <a:normAutofit/>
          </a:bodyPr>
          <a:lstStyle/>
          <a:p>
            <a:r>
              <a:rPr lang="fa-IR" sz="2800" b="1" dirty="0" smtClean="0">
                <a:latin typeface="Nesf" pitchFamily="34" charset="-78"/>
                <a:cs typeface="Nesf" pitchFamily="34" charset="-78"/>
              </a:rPr>
              <a:t>مراقبت از لنز تماسی</a:t>
            </a:r>
            <a:endParaRPr lang="fa-IR" sz="2800" b="1" dirty="0">
              <a:latin typeface="Nesf" pitchFamily="34" charset="-78"/>
              <a:cs typeface="Nesf" pitchFamily="34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4678" y="1600200"/>
            <a:ext cx="5472122" cy="4525963"/>
          </a:xfrm>
        </p:spPr>
        <p:txBody>
          <a:bodyPr/>
          <a:lstStyle/>
          <a:p>
            <a:pPr>
              <a:buClr>
                <a:srgbClr val="00B050"/>
              </a:buClr>
              <a:buFont typeface="Wingdings" pitchFamily="2" charset="2"/>
              <a:buChar char="v"/>
            </a:pPr>
            <a:r>
              <a:rPr lang="fa-IR" dirty="0"/>
              <a:t> </a:t>
            </a:r>
            <a:r>
              <a:rPr lang="fa-IR" sz="2800" dirty="0" smtClean="0">
                <a:latin typeface="Nesf" pitchFamily="34" charset="-78"/>
                <a:cs typeface="Nesf" pitchFamily="34" charset="-78"/>
              </a:rPr>
              <a:t>تمیز کردن</a:t>
            </a:r>
          </a:p>
          <a:p>
            <a:pPr>
              <a:buClr>
                <a:srgbClr val="00B050"/>
              </a:buClr>
              <a:buFont typeface="Wingdings" pitchFamily="2" charset="2"/>
              <a:buChar char="v"/>
            </a:pPr>
            <a:endParaRPr lang="fa-IR" sz="2800" dirty="0">
              <a:latin typeface="Nesf" pitchFamily="34" charset="-78"/>
              <a:cs typeface="Nesf" pitchFamily="34" charset="-78"/>
            </a:endParaRPr>
          </a:p>
          <a:p>
            <a:pPr>
              <a:buClr>
                <a:srgbClr val="00B050"/>
              </a:buClr>
              <a:buFont typeface="Wingdings" pitchFamily="2" charset="2"/>
              <a:buChar char="v"/>
            </a:pPr>
            <a:r>
              <a:rPr lang="fa-IR" sz="2800" dirty="0" smtClean="0">
                <a:latin typeface="Nesf" pitchFamily="34" charset="-78"/>
                <a:cs typeface="Nesf" pitchFamily="34" charset="-78"/>
              </a:rPr>
              <a:t>ضدعفونی</a:t>
            </a:r>
          </a:p>
          <a:p>
            <a:pPr>
              <a:buClr>
                <a:srgbClr val="00B050"/>
              </a:buClr>
              <a:buFont typeface="Wingdings" pitchFamily="2" charset="2"/>
              <a:buChar char="v"/>
            </a:pPr>
            <a:endParaRPr lang="en-US" sz="2800" dirty="0" smtClean="0">
              <a:latin typeface="Nesf" pitchFamily="34" charset="-78"/>
              <a:cs typeface="Nesf" pitchFamily="34" charset="-78"/>
            </a:endParaRPr>
          </a:p>
          <a:p>
            <a:pPr>
              <a:buClr>
                <a:srgbClr val="00B050"/>
              </a:buClr>
              <a:buFont typeface="Wingdings" pitchFamily="2" charset="2"/>
              <a:buChar char="v"/>
            </a:pPr>
            <a:r>
              <a:rPr lang="en-US" sz="2800" dirty="0" smtClean="0">
                <a:latin typeface="Nesf" pitchFamily="34" charset="-78"/>
                <a:cs typeface="Nesf" pitchFamily="34" charset="-78"/>
              </a:rPr>
              <a:t> </a:t>
            </a:r>
            <a:r>
              <a:rPr lang="fa-IR" sz="2800" smtClean="0">
                <a:latin typeface="Nesf" pitchFamily="34" charset="-78"/>
                <a:cs typeface="Nesf" pitchFamily="34" charset="-78"/>
              </a:rPr>
              <a:t>ذخیره کردن</a:t>
            </a:r>
          </a:p>
          <a:p>
            <a:pPr>
              <a:buClr>
                <a:srgbClr val="00B050"/>
              </a:buClr>
              <a:buNone/>
            </a:pPr>
            <a:endParaRPr lang="fa-IR" sz="2800" dirty="0">
              <a:latin typeface="Nesf" pitchFamily="34" charset="-78"/>
              <a:cs typeface="Nesf" pitchFamily="34" charset="-78"/>
            </a:endParaRPr>
          </a:p>
          <a:p>
            <a:pPr>
              <a:buClr>
                <a:srgbClr val="00B050"/>
              </a:buClr>
              <a:buFont typeface="Wingdings" pitchFamily="2" charset="2"/>
              <a:buChar char="v"/>
            </a:pPr>
            <a:r>
              <a:rPr lang="fa-IR" sz="2800" dirty="0" smtClean="0">
                <a:latin typeface="Nesf" pitchFamily="34" charset="-78"/>
                <a:cs typeface="Nesf" pitchFamily="34" charset="-78"/>
              </a:rPr>
              <a:t>دقت در گذاشتن و برداشتن لنز</a:t>
            </a:r>
          </a:p>
          <a:p>
            <a:pPr>
              <a:buClr>
                <a:srgbClr val="00B050"/>
              </a:buClr>
              <a:buFont typeface="Wingdings" pitchFamily="2" charset="2"/>
              <a:buChar char="v"/>
            </a:pPr>
            <a:endParaRPr lang="fa-IR" sz="2800" dirty="0">
              <a:latin typeface="Nesf" pitchFamily="34" charset="-78"/>
              <a:cs typeface="Nesf" pitchFamily="34" charset="-78"/>
            </a:endParaRPr>
          </a:p>
          <a:p>
            <a:pPr>
              <a:buClr>
                <a:srgbClr val="00B050"/>
              </a:buClr>
              <a:buFont typeface="Wingdings" pitchFamily="2" charset="2"/>
              <a:buChar char="v"/>
            </a:pPr>
            <a:endParaRPr lang="fa-I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86116" y="274638"/>
            <a:ext cx="5400684" cy="1143000"/>
          </a:xfrm>
        </p:spPr>
        <p:txBody>
          <a:bodyPr>
            <a:normAutofit/>
          </a:bodyPr>
          <a:lstStyle/>
          <a:p>
            <a:r>
              <a:rPr lang="fa-IR" sz="2800" b="1" dirty="0" smtClean="0">
                <a:latin typeface="Nesf" pitchFamily="34" charset="-78"/>
                <a:cs typeface="Nesf" pitchFamily="34" charset="-78"/>
              </a:rPr>
              <a:t>مشکلات لنزهای تماسی</a:t>
            </a:r>
            <a:endParaRPr lang="fa-IR" sz="2800" b="1" dirty="0">
              <a:latin typeface="Nesf" pitchFamily="34" charset="-78"/>
              <a:cs typeface="Nesf" pitchFamily="34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86116" y="1600200"/>
            <a:ext cx="5400684" cy="4525963"/>
          </a:xfrm>
        </p:spPr>
        <p:txBody>
          <a:bodyPr/>
          <a:lstStyle/>
          <a:p>
            <a:pPr>
              <a:buClr>
                <a:srgbClr val="00B050"/>
              </a:buClr>
              <a:buFont typeface="Wingdings" pitchFamily="2" charset="2"/>
              <a:buChar char="v"/>
            </a:pPr>
            <a:r>
              <a:rPr lang="fa-IR" dirty="0" smtClean="0"/>
              <a:t> </a:t>
            </a:r>
            <a:r>
              <a:rPr lang="fa-IR" sz="2400" dirty="0" smtClean="0">
                <a:latin typeface="Nesf" pitchFamily="34" charset="-78"/>
                <a:cs typeface="Nesf" pitchFamily="34" charset="-78"/>
              </a:rPr>
              <a:t>واکنش بین لنز تماسی و محلول لنز</a:t>
            </a:r>
          </a:p>
          <a:p>
            <a:pPr>
              <a:buClr>
                <a:srgbClr val="00B050"/>
              </a:buClr>
              <a:buFont typeface="Wingdings" pitchFamily="2" charset="2"/>
              <a:buChar char="v"/>
            </a:pPr>
            <a:endParaRPr lang="fa-IR" sz="2400" dirty="0">
              <a:latin typeface="Nesf" pitchFamily="34" charset="-78"/>
              <a:cs typeface="Nesf" pitchFamily="34" charset="-78"/>
            </a:endParaRPr>
          </a:p>
          <a:p>
            <a:pPr>
              <a:buClr>
                <a:srgbClr val="00B050"/>
              </a:buClr>
              <a:buFont typeface="Wingdings" pitchFamily="2" charset="2"/>
              <a:buChar char="v"/>
            </a:pPr>
            <a:r>
              <a:rPr lang="fa-IR" sz="2400" dirty="0" smtClean="0">
                <a:latin typeface="Nesf" pitchFamily="34" charset="-78"/>
                <a:cs typeface="Nesf" pitchFamily="34" charset="-78"/>
              </a:rPr>
              <a:t>سندرم استفاده بیش از حد</a:t>
            </a:r>
          </a:p>
          <a:p>
            <a:pPr>
              <a:buClr>
                <a:srgbClr val="00B050"/>
              </a:buClr>
              <a:buFont typeface="Wingdings" pitchFamily="2" charset="2"/>
              <a:buChar char="v"/>
            </a:pPr>
            <a:endParaRPr lang="fa-IR" sz="2400" dirty="0">
              <a:latin typeface="Nesf" pitchFamily="34" charset="-78"/>
              <a:cs typeface="Nesf" pitchFamily="34" charset="-78"/>
            </a:endParaRPr>
          </a:p>
          <a:p>
            <a:pPr>
              <a:buClr>
                <a:srgbClr val="00B050"/>
              </a:buClr>
              <a:buFont typeface="Wingdings" pitchFamily="2" charset="2"/>
              <a:buChar char="v"/>
            </a:pPr>
            <a:r>
              <a:rPr lang="fa-IR" sz="2400" dirty="0" smtClean="0">
                <a:latin typeface="Nesf" pitchFamily="34" charset="-78"/>
                <a:cs typeface="Nesf" pitchFamily="34" charset="-78"/>
              </a:rPr>
              <a:t>تجویز نادرست لنز های تماسی</a:t>
            </a:r>
            <a:endParaRPr lang="fa-IR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8992" y="274638"/>
            <a:ext cx="5257808" cy="1143000"/>
          </a:xfrm>
        </p:spPr>
        <p:txBody>
          <a:bodyPr>
            <a:normAutofit/>
          </a:bodyPr>
          <a:lstStyle/>
          <a:p>
            <a:pPr algn="r">
              <a:buFont typeface="Wingdings" pitchFamily="2" charset="2"/>
              <a:buChar char="v"/>
            </a:pPr>
            <a:r>
              <a:rPr lang="fa-IR" sz="2800" b="1" dirty="0" smtClean="0">
                <a:latin typeface="Nesf" pitchFamily="34" charset="-78"/>
                <a:cs typeface="Nesf" pitchFamily="34" charset="-78"/>
              </a:rPr>
              <a:t>لنز های دائمی(آرتیزان)</a:t>
            </a:r>
            <a:endParaRPr lang="fa-IR" sz="2800" b="1" dirty="0">
              <a:latin typeface="Nesf" pitchFamily="34" charset="-78"/>
              <a:cs typeface="Nesf" pitchFamily="34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868" y="1600200"/>
            <a:ext cx="5357850" cy="4525963"/>
          </a:xfrm>
        </p:spPr>
        <p:txBody>
          <a:bodyPr/>
          <a:lstStyle/>
          <a:p>
            <a:pPr>
              <a:buClr>
                <a:srgbClr val="00B050"/>
              </a:buClr>
              <a:buFont typeface="Wingdings" pitchFamily="2" charset="2"/>
              <a:buChar char="v"/>
            </a:pPr>
            <a:r>
              <a:rPr lang="fa-IR" dirty="0" smtClean="0"/>
              <a:t> </a:t>
            </a:r>
            <a:r>
              <a:rPr lang="fa-IR" sz="2400" dirty="0" smtClean="0">
                <a:latin typeface="Nesf" pitchFamily="34" charset="-78"/>
                <a:cs typeface="Nesf" pitchFamily="34" charset="-78"/>
              </a:rPr>
              <a:t>کاربرد</a:t>
            </a:r>
          </a:p>
          <a:p>
            <a:pPr>
              <a:buClr>
                <a:srgbClr val="00B050"/>
              </a:buClr>
              <a:buFont typeface="Wingdings" pitchFamily="2" charset="2"/>
              <a:buChar char="v"/>
            </a:pPr>
            <a:endParaRPr lang="fa-IR" sz="2400" dirty="0">
              <a:latin typeface="Nesf" pitchFamily="34" charset="-78"/>
              <a:cs typeface="Nesf" pitchFamily="34" charset="-78"/>
            </a:endParaRPr>
          </a:p>
          <a:p>
            <a:pPr>
              <a:buClr>
                <a:srgbClr val="00B050"/>
              </a:buClr>
              <a:buFont typeface="Wingdings" pitchFamily="2" charset="2"/>
              <a:buChar char="v"/>
            </a:pPr>
            <a:r>
              <a:rPr lang="fa-IR" sz="2400" dirty="0" smtClean="0">
                <a:latin typeface="Nesf" pitchFamily="34" charset="-78"/>
                <a:cs typeface="Nesf" pitchFamily="34" charset="-78"/>
              </a:rPr>
              <a:t>مراقبت لازم جهت کاشت آن در چشم</a:t>
            </a:r>
            <a:endParaRPr lang="fa-I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154</Words>
  <Application>Microsoft Office PowerPoint</Application>
  <PresentationFormat>On-screen Show (4:3)</PresentationFormat>
  <Paragraphs>54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Nesf</vt:lpstr>
      <vt:lpstr>Times New Roman</vt:lpstr>
      <vt:lpstr>Wingdings</vt:lpstr>
      <vt:lpstr>Office Theme</vt:lpstr>
      <vt:lpstr>به نام خدا</vt:lpstr>
      <vt:lpstr>علل تجویز لنز:</vt:lpstr>
      <vt:lpstr>PowerPoint Presentation</vt:lpstr>
      <vt:lpstr>انواع لنز های تماسی از نظرجنس:</vt:lpstr>
      <vt:lpstr>انواع لنز های تماسی از نظرمصرف:</vt:lpstr>
      <vt:lpstr>انواع لنز های تماسی برای مصارف خاص</vt:lpstr>
      <vt:lpstr>مراقبت از لنز تماسی</vt:lpstr>
      <vt:lpstr>مشکلات لنزهای تماسی</vt:lpstr>
      <vt:lpstr>لنز های دائمی(آرتیزان)</vt:lpstr>
      <vt:lpstr>باتشکراز توجه شما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Yekta</dc:creator>
  <cp:lastModifiedBy>taban</cp:lastModifiedBy>
  <cp:revision>10</cp:revision>
  <dcterms:created xsi:type="dcterms:W3CDTF">2014-01-21T18:04:35Z</dcterms:created>
  <dcterms:modified xsi:type="dcterms:W3CDTF">2023-05-19T04:35:05Z</dcterms:modified>
</cp:coreProperties>
</file>